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68" r:id="rId2"/>
    <p:sldId id="259" r:id="rId3"/>
    <p:sldId id="258" r:id="rId4"/>
    <p:sldId id="261" r:id="rId5"/>
    <p:sldId id="262" r:id="rId6"/>
    <p:sldId id="260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2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8/28/2025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800443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8/28/2025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378566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8/28/2025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520090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8/28/2025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080807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8/28/2025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842682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8/28/2025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831305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8/28/2025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624394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8/28/2025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097925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8/28/2025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989440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8/28/2025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859087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8/28/2025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742847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8/28/2025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3013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ransition spd="slow">
    <p:randomBar dir="vert"/>
  </p:transition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A6DFF0F-C975-5E91-4F91-FDEA24B92E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333" r="1096" b="15847"/>
          <a:stretch>
            <a:fillRect/>
          </a:stretch>
        </p:blipFill>
        <p:spPr>
          <a:xfrm>
            <a:off x="0" y="-24815"/>
            <a:ext cx="6415790" cy="688281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0F7FF10-FAFD-06B0-D353-68391A4FF0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3099" y="1535896"/>
            <a:ext cx="3994611" cy="428699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7836D84-11E8-BD63-B85C-0DC6581619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2741" y="-144736"/>
            <a:ext cx="3115326" cy="156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157199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79833C7-FDE4-4657-B0B1-32BE833C2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BE7C0B-A2D9-4202-A524-532DA2E2D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74FC95B-F7A1-7E6A-F689-C45A076690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455" b="53029"/>
          <a:stretch>
            <a:fillRect/>
          </a:stretch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E099181-F587-D211-3C67-73F81F9B04D7}"/>
              </a:ext>
            </a:extLst>
          </p:cNvPr>
          <p:cNvSpPr txBox="1"/>
          <p:nvPr/>
        </p:nvSpPr>
        <p:spPr>
          <a:xfrm>
            <a:off x="4941072" y="5558743"/>
            <a:ext cx="61984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6000" b="1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ANEXO I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3A087CD-499C-E1FB-5F6D-B67F4B4994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3356" y="0"/>
            <a:ext cx="3115326" cy="156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784439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48C7EE96-FE66-C058-32E8-4B999013417D}"/>
              </a:ext>
            </a:extLst>
          </p:cNvPr>
          <p:cNvSpPr/>
          <p:nvPr/>
        </p:nvSpPr>
        <p:spPr>
          <a:xfrm>
            <a:off x="3183652" y="872132"/>
            <a:ext cx="52052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Mapas de Riesgo</a:t>
            </a:r>
          </a:p>
        </p:txBody>
      </p:sp>
      <p:pic>
        <p:nvPicPr>
          <p:cNvPr id="7" name="Imagen 6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E418D364-078D-4D2F-956F-48C23B92E0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9" t="4844" r="21126" b="48548"/>
          <a:stretch>
            <a:fillRect/>
          </a:stretch>
        </p:blipFill>
        <p:spPr>
          <a:xfrm>
            <a:off x="8844196" y="236484"/>
            <a:ext cx="3117955" cy="15589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3A5D23D-D5CE-D923-372F-BFF60BB04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1412" y="4583995"/>
            <a:ext cx="3225064" cy="227400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9E4932D-F512-9F42-3613-B82567008AFF}"/>
              </a:ext>
            </a:extLst>
          </p:cNvPr>
          <p:cNvSpPr txBox="1"/>
          <p:nvPr/>
        </p:nvSpPr>
        <p:spPr>
          <a:xfrm>
            <a:off x="1179146" y="1795462"/>
            <a:ext cx="104278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/>
              <a:t>Son una herramienta gráfica que facilita la prevención de cualquier tipo de abuso, comportamiento inadecuado, maltrato, etc. </a:t>
            </a:r>
          </a:p>
          <a:p>
            <a:pPr algn="just"/>
            <a:endParaRPr lang="es-ES" sz="2400" dirty="0"/>
          </a:p>
          <a:p>
            <a:pPr algn="just"/>
            <a:r>
              <a:rPr lang="es-ES" sz="2400" dirty="0"/>
              <a:t>Permiten la identificación, localización y valoración de los </a:t>
            </a:r>
            <a:r>
              <a:rPr lang="es-ES" sz="2400" b="1" dirty="0"/>
              <a:t>riesgos</a:t>
            </a:r>
            <a:r>
              <a:rPr lang="es-ES" sz="2400" dirty="0"/>
              <a:t> que pueden existir en nuestras Comunidades, Centros y en las actividades que en ellos se realizan. </a:t>
            </a:r>
            <a:endParaRPr lang="es-CR" sz="24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2E6D4A-C397-4F70-1555-AA408E73CBBC}"/>
              </a:ext>
            </a:extLst>
          </p:cNvPr>
          <p:cNvSpPr txBox="1"/>
          <p:nvPr/>
        </p:nvSpPr>
        <p:spPr>
          <a:xfrm>
            <a:off x="3701845" y="4242286"/>
            <a:ext cx="69612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200" dirty="0">
                <a:solidFill>
                  <a:srgbClr val="0070C0"/>
                </a:solidFill>
              </a:rPr>
              <a:t>Consideramos riesgos, aquellas circunstancias que pueden facilitar el que se produzca algún tipo de abuso </a:t>
            </a:r>
            <a:endParaRPr lang="es-CR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07075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CA2A60-AB31-A905-7DD4-76855BF02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b="1" dirty="0">
                <a:solidFill>
                  <a:srgbClr val="0070C0"/>
                </a:solidFill>
              </a:rPr>
              <a:t>Clasificación: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892B86-0B7F-BA77-AED7-2FE7632886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784555"/>
            <a:ext cx="10691265" cy="417733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dirty="0">
                <a:solidFill>
                  <a:srgbClr val="0070C0"/>
                </a:solidFill>
              </a:rPr>
              <a:t>Riesgos en los espacios físicos</a:t>
            </a:r>
          </a:p>
          <a:p>
            <a:pPr marL="0" indent="0">
              <a:buNone/>
            </a:pPr>
            <a:r>
              <a:rPr lang="es-ES" dirty="0"/>
              <a:t>Falta de iluminación, puertas cerradas y sin cristal, espacios aislados, falta de restricción de accesos a ciertas zonas, etc.</a:t>
            </a:r>
          </a:p>
          <a:p>
            <a:pPr marL="0" indent="0">
              <a:buNone/>
            </a:pPr>
            <a:r>
              <a:rPr lang="es-ES" dirty="0">
                <a:solidFill>
                  <a:srgbClr val="0070C0"/>
                </a:solidFill>
              </a:rPr>
              <a:t>Riesgos en las relaciones</a:t>
            </a:r>
          </a:p>
          <a:p>
            <a:pPr marL="0" indent="0">
              <a:buNone/>
            </a:pPr>
            <a:r>
              <a:rPr lang="es-ES" dirty="0"/>
              <a:t>Relaciones asimétricas y fuera de contexto, relaciones de poder, relaciones inapropiadas, confusión de roles, manejo inadecuado de la responsabilidad, perfiles que propician la dependencia o que “malentienden” la obediencia, mala gestión de las emociones, etc.</a:t>
            </a:r>
          </a:p>
          <a:p>
            <a:pPr marL="0" indent="0">
              <a:buNone/>
            </a:pPr>
            <a:r>
              <a:rPr lang="es-ES" dirty="0">
                <a:solidFill>
                  <a:srgbClr val="0070C0"/>
                </a:solidFill>
              </a:rPr>
              <a:t>Riesgos en las actividades</a:t>
            </a:r>
          </a:p>
          <a:p>
            <a:pPr marL="0" indent="0">
              <a:buNone/>
            </a:pPr>
            <a:r>
              <a:rPr lang="es-ES" dirty="0"/>
              <a:t>Pernocta, contacto social, actividades en las redes, encuentros privados y confidenciales, actividades de higiene (baños compartidos, cuidado y atención a personas mayores o dependientes), vivac o tiendas de campaña, salidas de dos en dos, etc.</a:t>
            </a:r>
          </a:p>
          <a:p>
            <a:endParaRPr lang="es-CR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4A2A614-E107-CA0F-34C2-24399EFD75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2143" y="284809"/>
            <a:ext cx="2127688" cy="149974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2711480-4947-F727-F26F-FCDF65EBE6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8140" y="5759732"/>
            <a:ext cx="2192247" cy="109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77762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3B6A20-C4B8-B5EE-BE2E-035BC2F77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b="1" dirty="0">
                <a:solidFill>
                  <a:srgbClr val="0070C0"/>
                </a:solidFill>
              </a:rPr>
              <a:t>Ejemplo</a:t>
            </a:r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A82848BC-7F90-F15E-E7A1-04FB7AD59D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087270"/>
              </p:ext>
            </p:extLst>
          </p:nvPr>
        </p:nvGraphicFramePr>
        <p:xfrm>
          <a:off x="700088" y="2222500"/>
          <a:ext cx="10691807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27401">
                  <a:extLst>
                    <a:ext uri="{9D8B030D-6E8A-4147-A177-3AD203B41FA5}">
                      <a16:colId xmlns:a16="http://schemas.microsoft.com/office/drawing/2014/main" val="2459943194"/>
                    </a:ext>
                  </a:extLst>
                </a:gridCol>
                <a:gridCol w="1527401">
                  <a:extLst>
                    <a:ext uri="{9D8B030D-6E8A-4147-A177-3AD203B41FA5}">
                      <a16:colId xmlns:a16="http://schemas.microsoft.com/office/drawing/2014/main" val="3124262329"/>
                    </a:ext>
                  </a:extLst>
                </a:gridCol>
                <a:gridCol w="1527401">
                  <a:extLst>
                    <a:ext uri="{9D8B030D-6E8A-4147-A177-3AD203B41FA5}">
                      <a16:colId xmlns:a16="http://schemas.microsoft.com/office/drawing/2014/main" val="264180415"/>
                    </a:ext>
                  </a:extLst>
                </a:gridCol>
                <a:gridCol w="1527401">
                  <a:extLst>
                    <a:ext uri="{9D8B030D-6E8A-4147-A177-3AD203B41FA5}">
                      <a16:colId xmlns:a16="http://schemas.microsoft.com/office/drawing/2014/main" val="2008053482"/>
                    </a:ext>
                  </a:extLst>
                </a:gridCol>
                <a:gridCol w="1527401">
                  <a:extLst>
                    <a:ext uri="{9D8B030D-6E8A-4147-A177-3AD203B41FA5}">
                      <a16:colId xmlns:a16="http://schemas.microsoft.com/office/drawing/2014/main" val="1099719799"/>
                    </a:ext>
                  </a:extLst>
                </a:gridCol>
                <a:gridCol w="1527401">
                  <a:extLst>
                    <a:ext uri="{9D8B030D-6E8A-4147-A177-3AD203B41FA5}">
                      <a16:colId xmlns:a16="http://schemas.microsoft.com/office/drawing/2014/main" val="1556371664"/>
                    </a:ext>
                  </a:extLst>
                </a:gridCol>
                <a:gridCol w="1527401">
                  <a:extLst>
                    <a:ext uri="{9D8B030D-6E8A-4147-A177-3AD203B41FA5}">
                      <a16:colId xmlns:a16="http://schemas.microsoft.com/office/drawing/2014/main" val="247609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CR" dirty="0"/>
                        <a:t>Actividad</a:t>
                      </a:r>
                    </a:p>
                    <a:p>
                      <a:r>
                        <a:rPr lang="es-CR" dirty="0"/>
                        <a:t>Situación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R" dirty="0"/>
                        <a:t>Descripción del posible riesgo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R" dirty="0"/>
                        <a:t>Probabilidad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R" dirty="0"/>
                        <a:t>Gravedad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R" dirty="0"/>
                        <a:t>Objetivos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R" dirty="0"/>
                        <a:t>Medidas adoptadas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R" dirty="0"/>
                        <a:t>Evaluación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656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R" dirty="0"/>
                        <a:t>Potencial</a:t>
                      </a:r>
                    </a:p>
                    <a:p>
                      <a:r>
                        <a:rPr lang="es-CR" dirty="0"/>
                        <a:t>Real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R" dirty="0"/>
                        <a:t>Alta</a:t>
                      </a:r>
                    </a:p>
                    <a:p>
                      <a:r>
                        <a:rPr lang="es-CR" dirty="0"/>
                        <a:t>Media</a:t>
                      </a:r>
                    </a:p>
                    <a:p>
                      <a:r>
                        <a:rPr lang="es-CR" dirty="0"/>
                        <a:t>Baja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178611"/>
                  </a:ext>
                </a:extLst>
              </a:tr>
            </a:tbl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D93A3913-604B-CFFF-B68D-3FA509F9E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8895" y="4701843"/>
            <a:ext cx="2054192" cy="102910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176D9E2-A47E-DEBF-B734-19D8CA42B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8118" y="164019"/>
            <a:ext cx="2127688" cy="149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24396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DF2B2A-7244-6CDE-54FD-E5F9A1215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9E8CDEB-7016-1732-541A-DAD3C2326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2BDA2F-DD65-4AA8-25A1-833F86B8BB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0EA59E0-4F83-EBF4-6672-D635006471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455" b="53029"/>
          <a:stretch>
            <a:fillRect/>
          </a:stretch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FE9EAF2-B282-5C83-F70B-45954CE0338F}"/>
              </a:ext>
            </a:extLst>
          </p:cNvPr>
          <p:cNvSpPr txBox="1"/>
          <p:nvPr/>
        </p:nvSpPr>
        <p:spPr>
          <a:xfrm>
            <a:off x="4941072" y="5558743"/>
            <a:ext cx="61984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6000" b="1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ANEXO II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BEAC1C8-53EB-90BA-A33D-45989CF03E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5445" y="175267"/>
            <a:ext cx="3115326" cy="156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212004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0AD0D6-E2E7-7917-05E1-B9ED3C8B0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R" b="1" dirty="0">
                <a:solidFill>
                  <a:srgbClr val="0070C0"/>
                </a:solidFill>
              </a:rPr>
              <a:t>Desarrollo de la cultura del cuidado y del buen trato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179DDF-2F99-5DBD-D2D0-C50FAA6D2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es-ES" dirty="0"/>
              <a:t> </a:t>
            </a:r>
            <a:r>
              <a:rPr lang="es-ES" sz="2600" dirty="0"/>
              <a:t>La Cultura del Cuidado y el Buen Trato es expresión viva de la Caridad Universal desde nuestros inicios.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s-ES" sz="2600" dirty="0"/>
              <a:t>Este texto es una invitación  a seguir haciendo de la Cultura del Buen Trato una señal profética de nuestra identidad. </a:t>
            </a:r>
          </a:p>
          <a:p>
            <a:pPr marL="0" indent="0" algn="just">
              <a:buNone/>
            </a:pPr>
            <a:endParaRPr lang="es-ES" sz="2600" dirty="0"/>
          </a:p>
          <a:p>
            <a:pPr marL="0" indent="0" algn="ctr">
              <a:buNone/>
            </a:pPr>
            <a:r>
              <a:rPr lang="es-ES" sz="2600" dirty="0">
                <a:solidFill>
                  <a:srgbClr val="C00000"/>
                </a:solidFill>
              </a:rPr>
              <a:t>No es posible reducir la incidencia del abuso, ni paliar sus efectos, </a:t>
            </a:r>
          </a:p>
          <a:p>
            <a:pPr marL="0" indent="0" algn="ctr">
              <a:buNone/>
            </a:pPr>
            <a:r>
              <a:rPr lang="es-ES" sz="2600" dirty="0">
                <a:solidFill>
                  <a:srgbClr val="C00000"/>
                </a:solidFill>
              </a:rPr>
              <a:t>si no fomentamos unas pautas de trato adecuadas enfocadas</a:t>
            </a:r>
          </a:p>
          <a:p>
            <a:pPr marL="0" indent="0" algn="ctr">
              <a:buNone/>
            </a:pPr>
            <a:r>
              <a:rPr lang="es-ES" sz="2600" dirty="0">
                <a:solidFill>
                  <a:srgbClr val="C00000"/>
                </a:solidFill>
              </a:rPr>
              <a:t> en relaciones sanas y seguras. </a:t>
            </a:r>
          </a:p>
          <a:p>
            <a:pPr>
              <a:buFont typeface="Wingdings" panose="05000000000000000000" pitchFamily="2" charset="2"/>
              <a:buChar char="q"/>
            </a:pPr>
            <a:endParaRPr lang="es-CR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0461D28-E430-0957-DFDF-222817664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6156" y="98331"/>
            <a:ext cx="1825844" cy="128698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758353D-C97B-8882-A2D8-607A53BF1A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8794" y="6116184"/>
            <a:ext cx="1514945" cy="75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17448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5CC96C-32D9-FB4A-19F0-0D239C8A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>
                <a:solidFill>
                  <a:srgbClr val="0070C0"/>
                </a:solidFill>
              </a:rPr>
              <a:t>El buen trato está referido a la forma de relacionarnos - comunicarnos</a:t>
            </a:r>
            <a:endParaRPr lang="es-CR" b="1" dirty="0">
              <a:solidFill>
                <a:srgbClr val="0070C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17E836C-EE6E-4E9D-41E0-C8F90544C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s-CR" dirty="0"/>
              <a:t>Inicia con el cuidado personal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R" b="1" dirty="0">
                <a:solidFill>
                  <a:srgbClr val="FF0000"/>
                </a:solidFill>
              </a:rPr>
              <a:t>ESTRATEGIAS: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CR" sz="2000" dirty="0"/>
              <a:t>Empatía, respeto, apoyo, confianza, aceptación incondicional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CR" sz="2000" dirty="0"/>
              <a:t>Aceptar críticas y posturas divergentes, respeto a la diferencias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sz="2000" dirty="0"/>
              <a:t>Gestionar los comportamientos mediante intervenciones inductivas, consistentes y corrigiendo el comportamiento inadecuado con métodos o estrategias claras, razonables y respetuosas.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sz="2000" dirty="0"/>
              <a:t>Motivar el pensar y analizar la realidad, desde la reflexión sobre las posibles consecuencias a corto y largo plazo, para llegar así a buscar soluciones desde el análisis de la realidad de forma más amplia.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s-CR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4E5E814-AA7A-4C9B-0EC9-AD59443A2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420" y="0"/>
            <a:ext cx="1828959" cy="128636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8C0C8C1-A1A6-93E0-4D22-1F922AAB18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318" y="6089914"/>
            <a:ext cx="1630239" cy="81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56465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70303C-0C4C-DCB4-CE71-961891EE7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b="1" dirty="0">
                <a:solidFill>
                  <a:srgbClr val="0070C0"/>
                </a:solidFill>
              </a:rPr>
              <a:t>Pilares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3E15DF-2EA1-DA6B-E236-6351A8387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709530"/>
            <a:ext cx="10691265" cy="425235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s-CR" dirty="0"/>
              <a:t>Cuidar la Autoestima</a:t>
            </a:r>
          </a:p>
          <a:p>
            <a:pPr marL="457200" indent="-457200">
              <a:buFont typeface="+mj-lt"/>
              <a:buAutoNum type="arabicPeriod"/>
            </a:pPr>
            <a:r>
              <a:rPr lang="es-CR" dirty="0"/>
              <a:t>Gestionar la vida emocional</a:t>
            </a:r>
          </a:p>
          <a:p>
            <a:pPr marL="457200" indent="-457200">
              <a:buFont typeface="+mj-lt"/>
              <a:buAutoNum type="arabicPeriod"/>
            </a:pPr>
            <a:r>
              <a:rPr lang="es-CR" dirty="0"/>
              <a:t>Cuidar la comunicación:</a:t>
            </a:r>
          </a:p>
          <a:p>
            <a:pPr marL="914400" lvl="1" indent="-457200">
              <a:buFont typeface="+mj-lt"/>
              <a:buAutoNum type="arabicPeriod"/>
            </a:pPr>
            <a:r>
              <a:rPr lang="es-CR" sz="2000" b="1" dirty="0"/>
              <a:t>Analizar en que momento vital estoy</a:t>
            </a:r>
          </a:p>
          <a:p>
            <a:pPr marL="914400" lvl="1" indent="-457200">
              <a:buFont typeface="+mj-lt"/>
              <a:buAutoNum type="arabicPeriod"/>
            </a:pPr>
            <a:r>
              <a:rPr lang="es-CR" sz="2000" b="1" dirty="0"/>
              <a:t>Reflexionar sobre lo que quiero decir y por qué</a:t>
            </a:r>
          </a:p>
          <a:p>
            <a:pPr marL="914400" lvl="1" indent="-457200">
              <a:buFont typeface="+mj-lt"/>
              <a:buAutoNum type="arabicPeriod"/>
            </a:pPr>
            <a:r>
              <a:rPr lang="es-CR" sz="2000" b="1" dirty="0"/>
              <a:t>Entender como se encuentra la persona con la que voy a interactuar</a:t>
            </a:r>
          </a:p>
          <a:p>
            <a:pPr marL="914400" lvl="1" indent="-457200">
              <a:buFont typeface="+mj-lt"/>
              <a:buAutoNum type="arabicPeriod"/>
            </a:pPr>
            <a:r>
              <a:rPr lang="es-CR" sz="2000" b="1" dirty="0"/>
              <a:t>Ver si es el momento adecuado para comenzar una comunicación</a:t>
            </a:r>
          </a:p>
          <a:p>
            <a:pPr marL="457200" indent="-457200">
              <a:buFont typeface="+mj-lt"/>
              <a:buAutoNum type="arabicPeriod"/>
            </a:pPr>
            <a:r>
              <a:rPr lang="es-CR" dirty="0"/>
              <a:t>Fomentar la construcción y fortalecimiento de las relaciones</a:t>
            </a:r>
          </a:p>
          <a:p>
            <a:endParaRPr lang="es-CR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3FA78EE-CB3E-0235-D6AE-9527D11383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041" y="281829"/>
            <a:ext cx="1828959" cy="128636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9564848-9297-8D06-2E3A-9EF7D7DD0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2243" y="5961888"/>
            <a:ext cx="1988048" cy="996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35992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D3E2BA-4870-41B4-4AE7-ECC8FDCF5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R" sz="6600" b="1" dirty="0">
                <a:solidFill>
                  <a:srgbClr val="0070C0"/>
                </a:solidFill>
              </a:rPr>
              <a:t>compromisos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685F64-98C1-63C3-FFDF-D9CB9C3086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CR" sz="5400" b="1" dirty="0">
                <a:solidFill>
                  <a:srgbClr val="00B050"/>
                </a:solidFill>
              </a:rPr>
              <a:t>Promover</a:t>
            </a:r>
          </a:p>
          <a:p>
            <a:pPr marL="0" indent="0">
              <a:buNone/>
            </a:pPr>
            <a:r>
              <a:rPr lang="es-CR" sz="5400" b="1" dirty="0"/>
              <a:t>			</a:t>
            </a:r>
            <a:r>
              <a:rPr lang="es-CR" sz="5400" b="1" dirty="0">
                <a:solidFill>
                  <a:srgbClr val="FFFF00"/>
                </a:solidFill>
              </a:rPr>
              <a:t>Evitar</a:t>
            </a:r>
          </a:p>
          <a:p>
            <a:pPr marL="0" indent="0">
              <a:buNone/>
            </a:pPr>
            <a:r>
              <a:rPr lang="es-CR" sz="5400" b="1" dirty="0"/>
              <a:t>					</a:t>
            </a:r>
            <a:r>
              <a:rPr lang="es-CR" sz="5400" b="1" dirty="0">
                <a:solidFill>
                  <a:srgbClr val="FF0000"/>
                </a:solidFill>
              </a:rPr>
              <a:t>No admitir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3C9D96C-B54B-0A3E-017C-32E4BF71D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6564" y="2487642"/>
            <a:ext cx="1828959" cy="128636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220F80F-889E-B52D-BDCB-57C7504A2A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97870"/>
            <a:ext cx="2054530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0749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B9C0E6AB-EAB6-41E0-9D49-369643E873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78075BE-4130-4D6A-B0EB-6397ED5E5D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23103BD-9850-2609-4FF3-8579E25C91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868" r="2" b="2"/>
          <a:stretch>
            <a:fillRect/>
          </a:stretch>
        </p:blipFill>
        <p:spPr>
          <a:xfrm>
            <a:off x="800100" y="723899"/>
            <a:ext cx="10591800" cy="5429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0270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randomBar dir="vert"/>
  </p:transition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470</Words>
  <Application>Microsoft Office PowerPoint</Application>
  <PresentationFormat>Panorámica</PresentationFormat>
  <Paragraphs>55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ADLaM Display</vt:lpstr>
      <vt:lpstr>Arial</vt:lpstr>
      <vt:lpstr>Calisto MT</vt:lpstr>
      <vt:lpstr>Univers Condensed</vt:lpstr>
      <vt:lpstr>Wingdings</vt:lpstr>
      <vt:lpstr>ChronicleVTI</vt:lpstr>
      <vt:lpstr>Presentación de PowerPoint</vt:lpstr>
      <vt:lpstr>Presentación de PowerPoint</vt:lpstr>
      <vt:lpstr>Presentación de PowerPoint</vt:lpstr>
      <vt:lpstr>Clasificación:</vt:lpstr>
      <vt:lpstr>Ejemplo</vt:lpstr>
      <vt:lpstr>Presentación de PowerPoint</vt:lpstr>
      <vt:lpstr>Desarrollo de la cultura del cuidado y del buen trato</vt:lpstr>
      <vt:lpstr>El buen trato está referido a la forma de relacionarnos - comunicarnos</vt:lpstr>
      <vt:lpstr>Pilares</vt:lpstr>
      <vt:lpstr>compromisos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Llorente</dc:creator>
  <cp:lastModifiedBy>Llorente</cp:lastModifiedBy>
  <cp:revision>9</cp:revision>
  <dcterms:created xsi:type="dcterms:W3CDTF">2025-08-18T23:08:37Z</dcterms:created>
  <dcterms:modified xsi:type="dcterms:W3CDTF">2025-08-29T04:16:41Z</dcterms:modified>
</cp:coreProperties>
</file>